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6" r:id="rId2"/>
    <p:sldId id="259" r:id="rId3"/>
    <p:sldId id="262" r:id="rId4"/>
    <p:sldId id="273" r:id="rId5"/>
    <p:sldId id="263" r:id="rId6"/>
    <p:sldId id="276" r:id="rId7"/>
    <p:sldId id="274" r:id="rId8"/>
    <p:sldId id="275" r:id="rId9"/>
    <p:sldId id="271" r:id="rId10"/>
    <p:sldId id="270" r:id="rId11"/>
    <p:sldId id="264" r:id="rId12"/>
    <p:sldId id="272" r:id="rId13"/>
    <p:sldId id="265" r:id="rId14"/>
    <p:sldId id="258" r:id="rId15"/>
    <p:sldId id="257" r:id="rId16"/>
    <p:sldId id="266" r:id="rId17"/>
    <p:sldId id="269" r:id="rId18"/>
    <p:sldId id="268" r:id="rId19"/>
    <p:sldId id="261" r:id="rId20"/>
    <p:sldId id="267" r:id="rId21"/>
    <p:sldId id="277" r:id="rId22"/>
    <p:sldId id="282" r:id="rId23"/>
    <p:sldId id="278" r:id="rId24"/>
    <p:sldId id="280" r:id="rId25"/>
    <p:sldId id="279" r:id="rId26"/>
    <p:sldId id="281" r:id="rId27"/>
    <p:sldId id="28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106" autoAdjust="0"/>
  </p:normalViewPr>
  <p:slideViewPr>
    <p:cSldViewPr>
      <p:cViewPr>
        <p:scale>
          <a:sx n="60" d="100"/>
          <a:sy n="60" d="100"/>
        </p:scale>
        <p:origin x="-108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A3F0E-3798-4B48-BB5F-C3D729BA3291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D7688-8F67-408E-8899-13B23167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85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slide this </a:t>
            </a:r>
            <a:r>
              <a:rPr lang="en-US" dirty="0" err="1" smtClean="0"/>
              <a:t>colourful</a:t>
            </a:r>
            <a:r>
              <a:rPr lang="en-US" dirty="0" smtClean="0"/>
              <a:t> </a:t>
            </a:r>
            <a:r>
              <a:rPr lang="en-US" dirty="0" err="1" smtClean="0"/>
              <a:t>nakshi</a:t>
            </a:r>
            <a:r>
              <a:rPr lang="en-US" dirty="0" smtClean="0"/>
              <a:t>  pillow and the sari I am  wearing,</a:t>
            </a:r>
            <a:r>
              <a:rPr lang="en-US" baseline="0" dirty="0" smtClean="0"/>
              <a:t> have been used so that the learners can be attentive to the </a:t>
            </a:r>
            <a:r>
              <a:rPr lang="en-US" baseline="0" dirty="0" err="1" smtClean="0"/>
              <a:t>class.If</a:t>
            </a:r>
            <a:r>
              <a:rPr lang="en-US" baseline="0" dirty="0" smtClean="0"/>
              <a:t> the  learners ask him/her any question about the pictures, he/she will answer these are </a:t>
            </a:r>
            <a:r>
              <a:rPr lang="en-US" baseline="0" dirty="0" err="1" smtClean="0"/>
              <a:t>nakshi</a:t>
            </a:r>
            <a:r>
              <a:rPr lang="en-US" baseline="0" dirty="0" smtClean="0"/>
              <a:t> works in the pillow and in the sari.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23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learners can </a:t>
            </a:r>
            <a:r>
              <a:rPr lang="en-US" dirty="0" err="1" smtClean="0"/>
              <a:t>beasked</a:t>
            </a:r>
            <a:r>
              <a:rPr lang="en-US" dirty="0" smtClean="0"/>
              <a:t> for making sentences.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8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learners will be invited for making sentences.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38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Baskerville Old Face" pitchFamily="18" charset="0"/>
                <a:cs typeface="Traditional Arabic" pitchFamily="18" charset="-78"/>
              </a:rPr>
              <a:t>The learners will be invited for making sentences.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9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learners will be invited for making sentences.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2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Baskerville Old Face" pitchFamily="18" charset="0"/>
                <a:cs typeface="Traditional Arabic" pitchFamily="18" charset="-78"/>
              </a:rPr>
              <a:t>The learners will be invited for making sentences</a:t>
            </a:r>
            <a:r>
              <a:rPr lang="en-US" dirty="0" smtClean="0">
                <a:latin typeface="Baskerville Old Face" pitchFamily="18" charset="0"/>
                <a:cs typeface="Traditional Arabic" pitchFamily="18" charset="-78"/>
              </a:rPr>
              <a:t>. the </a:t>
            </a:r>
            <a:r>
              <a:rPr lang="en-US" dirty="0" smtClean="0">
                <a:latin typeface="Baskerville Old Face" pitchFamily="18" charset="0"/>
                <a:cs typeface="Traditional Arabic" pitchFamily="18" charset="-78"/>
              </a:rPr>
              <a:t>given sentence may be shown later on.</a:t>
            </a:r>
          </a:p>
          <a:p>
            <a:endParaRPr lang="en-US" dirty="0">
              <a:latin typeface="Baskerville Old Face" pitchFamily="18" charset="0"/>
              <a:cs typeface="Traditional Arabic" pitchFamily="18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63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learners will be invited for making sentences. the given sentence may be shown later on.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72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smtClean="0"/>
              <a:t>The learners  will be asked </a:t>
            </a:r>
            <a:r>
              <a:rPr lang="en-US" sz="1200" b="1" i="1" u="sng" baseline="0" dirty="0" smtClean="0"/>
              <a:t> for</a:t>
            </a:r>
            <a:r>
              <a:rPr lang="en-US" sz="1200" b="1" i="1" u="sng" dirty="0" smtClean="0"/>
              <a:t> making</a:t>
            </a:r>
            <a:r>
              <a:rPr lang="en-US" sz="1200" b="1" i="1" u="sng" baseline="0" dirty="0" smtClean="0"/>
              <a:t> </a:t>
            </a:r>
            <a:r>
              <a:rPr lang="en-US" sz="1200" b="1" i="1" u="sng" dirty="0" smtClean="0"/>
              <a:t> sentences.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79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learners will be asked to infer the meaning of the word. The teacher may show the meaning later 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68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learners will be asked to follow the instruction given in the text.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20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learners</a:t>
            </a:r>
            <a:r>
              <a:rPr lang="en-US" baseline="0" dirty="0" smtClean="0"/>
              <a:t> will be asked  to write 5 sentences for the reasons. Showing the picture the teacher can ask the learners to identify the types of the </a:t>
            </a:r>
            <a:r>
              <a:rPr lang="en-US" baseline="0" dirty="0" err="1" smtClean="0"/>
              <a:t>kantha</a:t>
            </a:r>
            <a:r>
              <a:rPr lang="en-US" baseline="0" dirty="0" smtClean="0"/>
              <a:t>. Or </a:t>
            </a:r>
            <a:r>
              <a:rPr lang="en-US" baseline="0" dirty="0" smtClean="0"/>
              <a:t>also </a:t>
            </a:r>
            <a:r>
              <a:rPr lang="en-US" baseline="0" dirty="0" smtClean="0"/>
              <a:t>speaking skill can be </a:t>
            </a:r>
            <a:r>
              <a:rPr lang="en-US" baseline="0" dirty="0" smtClean="0"/>
              <a:t>performed.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57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this slide this </a:t>
            </a:r>
            <a:r>
              <a:rPr lang="en-US" dirty="0" err="1" smtClean="0"/>
              <a:t>nakshi</a:t>
            </a:r>
            <a:r>
              <a:rPr lang="en-US" dirty="0" smtClean="0"/>
              <a:t>  </a:t>
            </a:r>
            <a:r>
              <a:rPr lang="en-US" dirty="0" err="1" smtClean="0"/>
              <a:t>nakshi</a:t>
            </a:r>
            <a:r>
              <a:rPr lang="en-US" dirty="0" smtClean="0"/>
              <a:t> </a:t>
            </a:r>
            <a:r>
              <a:rPr lang="en-US" dirty="0" err="1" smtClean="0"/>
              <a:t>kanthas</a:t>
            </a:r>
            <a:r>
              <a:rPr lang="en-US" dirty="0" smtClean="0"/>
              <a:t>,</a:t>
            </a:r>
            <a:r>
              <a:rPr lang="en-US" baseline="0" dirty="0" smtClean="0"/>
              <a:t> have been used so that the learners can be introduced with the word “</a:t>
            </a:r>
            <a:r>
              <a:rPr lang="en-US" baseline="0" dirty="0" err="1" smtClean="0"/>
              <a:t>Nakshi</a:t>
            </a:r>
            <a:r>
              <a:rPr lang="en-US" baseline="0" dirty="0" smtClean="0"/>
              <a:t>”.If the  learners ask him/her any question about the picture, he/she will answer these are </a:t>
            </a:r>
            <a:r>
              <a:rPr lang="en-US" baseline="0" dirty="0" err="1" smtClean="0"/>
              <a:t>nakshi</a:t>
            </a:r>
            <a:r>
              <a:rPr lang="en-US" baseline="0" dirty="0" smtClean="0"/>
              <a:t> works in the </a:t>
            </a:r>
            <a:r>
              <a:rPr lang="en-US" baseline="0" dirty="0" err="1" smtClean="0"/>
              <a:t>kanthas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69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 choice questions also can be made with these statements.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79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structure </a:t>
            </a:r>
            <a:r>
              <a:rPr lang="en-US" dirty="0" smtClean="0"/>
              <a:t>of making  </a:t>
            </a:r>
            <a:r>
              <a:rPr lang="en-US" dirty="0" smtClean="0"/>
              <a:t>‘</a:t>
            </a:r>
            <a:r>
              <a:rPr lang="en-US" dirty="0" err="1" smtClean="0"/>
              <a:t>wh</a:t>
            </a:r>
            <a:r>
              <a:rPr lang="en-US" dirty="0" smtClean="0"/>
              <a:t>-questions’ </a:t>
            </a:r>
            <a:r>
              <a:rPr lang="en-US" dirty="0" smtClean="0"/>
              <a:t>may be given on the board and the learners may be asked for </a:t>
            </a:r>
            <a:r>
              <a:rPr lang="en-US" dirty="0" smtClean="0"/>
              <a:t>practicing</a:t>
            </a:r>
            <a:r>
              <a:rPr lang="en-US" baseline="0" dirty="0" smtClean="0"/>
              <a:t> of</a:t>
            </a:r>
            <a:r>
              <a:rPr lang="en-US" dirty="0" smtClean="0"/>
              <a:t> </a:t>
            </a:r>
            <a:r>
              <a:rPr lang="en-US" dirty="0" smtClean="0"/>
              <a:t>making questions individually.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07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teacher can give some instructions how to write a summery.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58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this slide these </a:t>
            </a:r>
            <a:r>
              <a:rPr lang="en-US" dirty="0" err="1" smtClean="0"/>
              <a:t>nakshi</a:t>
            </a:r>
            <a:r>
              <a:rPr lang="en-US" dirty="0" smtClean="0"/>
              <a:t>  works </a:t>
            </a:r>
            <a:r>
              <a:rPr lang="en-US" baseline="0" dirty="0" smtClean="0"/>
              <a:t>have been used so that the learners can be able to make clear themselves about the word “</a:t>
            </a:r>
            <a:r>
              <a:rPr lang="en-US" baseline="0" dirty="0" err="1" smtClean="0"/>
              <a:t>nakshi</a:t>
            </a:r>
            <a:r>
              <a:rPr lang="en-US" baseline="0" dirty="0" smtClean="0"/>
              <a:t>’ in this  lesson </a:t>
            </a:r>
            <a:r>
              <a:rPr lang="en-US" baseline="0" dirty="0" err="1" smtClean="0"/>
              <a:t>Nakshi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Kantha</a:t>
            </a:r>
            <a:r>
              <a:rPr lang="en-US" baseline="0" dirty="0" smtClean="0"/>
              <a:t>” they have read . If the  learners ask the teacher any question about the pictures, he/she will answer these are </a:t>
            </a:r>
            <a:r>
              <a:rPr lang="en-US" baseline="0" dirty="0" err="1" smtClean="0"/>
              <a:t>nakshi</a:t>
            </a:r>
            <a:r>
              <a:rPr lang="en-US" baseline="0" dirty="0" smtClean="0"/>
              <a:t> works in the </a:t>
            </a:r>
            <a:r>
              <a:rPr lang="en-US" baseline="0" dirty="0" err="1" smtClean="0"/>
              <a:t>kanthas</a:t>
            </a:r>
            <a:r>
              <a:rPr lang="en-US" baseline="0" dirty="0" smtClean="0"/>
              <a:t>, sari and the </a:t>
            </a:r>
            <a:r>
              <a:rPr lang="en-US" baseline="0" dirty="0" err="1" smtClean="0"/>
              <a:t>backgroud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13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75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63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smtClean="0"/>
              <a:t>The learners will be asked to read the text to know about </a:t>
            </a:r>
            <a:r>
              <a:rPr lang="en-US" sz="1200" b="1" i="1" u="sng" dirty="0" err="1" smtClean="0"/>
              <a:t>Nakshi</a:t>
            </a:r>
            <a:r>
              <a:rPr lang="en-US" sz="1200" b="1" i="1" u="sng" dirty="0" smtClean="0"/>
              <a:t> </a:t>
            </a:r>
            <a:r>
              <a:rPr lang="en-US" sz="1200" b="1" i="1" u="sng" dirty="0" err="1" smtClean="0"/>
              <a:t>kantha</a:t>
            </a:r>
            <a:r>
              <a:rPr lang="en-US" sz="1200" b="1" i="1" u="sng" dirty="0" smtClean="0"/>
              <a:t>.</a:t>
            </a:r>
            <a:r>
              <a:rPr lang="en-US" sz="1200" b="1" i="1" u="sng" baseline="0" dirty="0" smtClean="0"/>
              <a:t> The teacher </a:t>
            </a:r>
            <a:r>
              <a:rPr lang="en-US" sz="1200" b="1" i="1" u="sng" dirty="0" smtClean="0"/>
              <a:t>will monitor keeping interaction with them. After they  will have finished reading, he/she</a:t>
            </a:r>
            <a:r>
              <a:rPr lang="en-US" sz="1200" b="1" i="1" u="sng" baseline="0" dirty="0" smtClean="0"/>
              <a:t> </a:t>
            </a:r>
            <a:r>
              <a:rPr lang="en-US" sz="1200" b="1" i="1" u="sng" dirty="0" smtClean="0"/>
              <a:t>will facilitate them to explain the text and will assess them through continuous process using his/her own ways.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31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7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09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learners will be asked to describe what they know about </a:t>
            </a:r>
            <a:r>
              <a:rPr lang="en-US" dirty="0" err="1" smtClean="0"/>
              <a:t>Nakshi</a:t>
            </a:r>
            <a:r>
              <a:rPr lang="en-US" dirty="0" smtClean="0"/>
              <a:t> Kantha.2-3 learners can be invited in front of the audience to tell about </a:t>
            </a:r>
            <a:r>
              <a:rPr lang="en-US" dirty="0" err="1" smtClean="0"/>
              <a:t>naksh</a:t>
            </a:r>
            <a:r>
              <a:rPr lang="en-US" dirty="0" smtClean="0"/>
              <a:t> </a:t>
            </a:r>
            <a:r>
              <a:rPr lang="en-US" dirty="0" err="1" smtClean="0"/>
              <a:t>katha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64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 the  pictures  to the learners can be asked what they know about </a:t>
            </a:r>
            <a:r>
              <a:rPr lang="en-US" dirty="0" err="1" smtClean="0"/>
              <a:t>Nakshi</a:t>
            </a:r>
            <a:r>
              <a:rPr lang="en-US" dirty="0" smtClean="0"/>
              <a:t> </a:t>
            </a:r>
            <a:r>
              <a:rPr lang="en-US" dirty="0" err="1" smtClean="0"/>
              <a:t>Kanthar</a:t>
            </a:r>
            <a:r>
              <a:rPr lang="en-US" dirty="0" smtClean="0"/>
              <a:t> Math. 2-3 students can be invited in front of the audience so that they can overcome their shyness of speaking. After that the video on </a:t>
            </a:r>
            <a:r>
              <a:rPr lang="en-US" dirty="0" err="1" smtClean="0"/>
              <a:t>Nakshi</a:t>
            </a:r>
            <a:r>
              <a:rPr lang="en-US" dirty="0" smtClean="0"/>
              <a:t> </a:t>
            </a:r>
            <a:r>
              <a:rPr lang="en-US" dirty="0" err="1" smtClean="0"/>
              <a:t>Kanthar</a:t>
            </a:r>
            <a:r>
              <a:rPr lang="en-US" dirty="0" smtClean="0"/>
              <a:t> Math may be displayed.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D7688-8F67-408E-8899-13B23167A9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1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35D0-B4F0-4F58-9E94-AE8B4B90F24D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CFA3-94C6-4BA9-9190-10B6B0D3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3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35D0-B4F0-4F58-9E94-AE8B4B90F24D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CFA3-94C6-4BA9-9190-10B6B0D3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1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35D0-B4F0-4F58-9E94-AE8B4B90F24D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CFA3-94C6-4BA9-9190-10B6B0D3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5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35D0-B4F0-4F58-9E94-AE8B4B90F24D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CFA3-94C6-4BA9-9190-10B6B0D3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7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35D0-B4F0-4F58-9E94-AE8B4B90F24D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CFA3-94C6-4BA9-9190-10B6B0D3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35D0-B4F0-4F58-9E94-AE8B4B90F24D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CFA3-94C6-4BA9-9190-10B6B0D3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35D0-B4F0-4F58-9E94-AE8B4B90F24D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CFA3-94C6-4BA9-9190-10B6B0D3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35D0-B4F0-4F58-9E94-AE8B4B90F24D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CFA3-94C6-4BA9-9190-10B6B0D3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8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35D0-B4F0-4F58-9E94-AE8B4B90F24D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CFA3-94C6-4BA9-9190-10B6B0D3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35D0-B4F0-4F58-9E94-AE8B4B90F24D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CFA3-94C6-4BA9-9190-10B6B0D3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8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35D0-B4F0-4F58-9E94-AE8B4B90F24D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CFA3-94C6-4BA9-9190-10B6B0D3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4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F35D0-B4F0-4F58-9E94-AE8B4B90F24D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CFA3-94C6-4BA9-9190-10B6B0D3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6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bikroy.com/en/nokshi-katha-for-sale-dhaka-79" TargetMode="External"/><Relationship Id="rId13" Type="http://schemas.openxmlformats.org/officeDocument/2006/relationships/hyperlink" Target="http://bikroy.com/en/nokshi-katha-huge-collection-for-sale-dhaka" TargetMode="External"/><Relationship Id="rId18" Type="http://schemas.openxmlformats.org/officeDocument/2006/relationships/image" Target="../media/image46.jpg"/><Relationship Id="rId3" Type="http://schemas.openxmlformats.org/officeDocument/2006/relationships/image" Target="../media/image44.jpg"/><Relationship Id="rId21" Type="http://schemas.openxmlformats.org/officeDocument/2006/relationships/image" Target="../media/image4.jpg"/><Relationship Id="rId7" Type="http://schemas.openxmlformats.org/officeDocument/2006/relationships/hyperlink" Target="http://bikroy.com/en/nakshi-khata-for-sale-dhaka" TargetMode="External"/><Relationship Id="rId12" Type="http://schemas.openxmlformats.org/officeDocument/2006/relationships/hyperlink" Target="http://bikroy.com/en/vory-and-red-nakshi-kantha-embroidered-c-for-sale-dhaka" TargetMode="External"/><Relationship Id="rId17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6" Type="http://schemas.openxmlformats.org/officeDocument/2006/relationships/hyperlink" Target="http://bikroy.com/en/noksi-katha-for-sale-chittagong-1" TargetMode="External"/><Relationship Id="rId20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ikroy.com/en/nokshi-kathas-export-quality-for-sale-dhaka" TargetMode="External"/><Relationship Id="rId11" Type="http://schemas.openxmlformats.org/officeDocument/2006/relationships/hyperlink" Target="http://bikroy.com/en/nakshi-kantha-for-sale-dhaka-4" TargetMode="External"/><Relationship Id="rId5" Type="http://schemas.openxmlformats.org/officeDocument/2006/relationships/image" Target="../media/image45.png"/><Relationship Id="rId15" Type="http://schemas.openxmlformats.org/officeDocument/2006/relationships/hyperlink" Target="http://bikroy.com/en/nakshi-katha-nk01-for-sale-khulna-division" TargetMode="External"/><Relationship Id="rId23" Type="http://schemas.openxmlformats.org/officeDocument/2006/relationships/image" Target="../media/image50.jpg"/><Relationship Id="rId10" Type="http://schemas.openxmlformats.org/officeDocument/2006/relationships/hyperlink" Target="http://bikroy.com/en/nkshiikaanthaa-for-sale-sylhet-division" TargetMode="External"/><Relationship Id="rId19" Type="http://schemas.openxmlformats.org/officeDocument/2006/relationships/image" Target="../media/image47.png"/><Relationship Id="rId4" Type="http://schemas.openxmlformats.org/officeDocument/2006/relationships/hyperlink" Target="http://bikroy.com/en/only-hand-made-nokshi-khata-for-sale-khulna-division" TargetMode="External"/><Relationship Id="rId9" Type="http://schemas.openxmlformats.org/officeDocument/2006/relationships/hyperlink" Target="http://bikroy.com/en/nkshii-kaanthaa-for-sale-sylhet-division" TargetMode="External"/><Relationship Id="rId14" Type="http://schemas.openxmlformats.org/officeDocument/2006/relationships/hyperlink" Target="http://bikroy.com/en/nakshi-bed-cover-nb03-for-sale-khulna-division-2" TargetMode="External"/><Relationship Id="rId22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NAKSHI%20KANTHA.pptx#22. PowerPoint Presentation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hyperlink" Target="NAKSHI%20KANTHA.pptx#18. PowerPoint Presentation" TargetMode="External"/><Relationship Id="rId4" Type="http://schemas.openxmlformats.org/officeDocument/2006/relationships/hyperlink" Target="NAKSHI%20KANTHA.pptx#21. PowerPoint Presentation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30469"/>
            <a:ext cx="8519684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4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393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word </a:t>
            </a:r>
            <a:r>
              <a:rPr lang="en-US" b="1" i="1" u="sng" dirty="0" err="1">
                <a:solidFill>
                  <a:srgbClr val="C00000"/>
                </a:solidFill>
              </a:rPr>
              <a:t>kantha</a:t>
            </a:r>
            <a:r>
              <a:rPr lang="en-US" dirty="0"/>
              <a:t> has no discernible </a:t>
            </a:r>
            <a:r>
              <a:rPr lang="en-US" dirty="0" err="1" smtClean="0"/>
              <a:t>etymologY</a:t>
            </a:r>
            <a:r>
              <a:rPr lang="en-US" dirty="0" smtClean="0"/>
              <a:t>. The </a:t>
            </a:r>
            <a:r>
              <a:rPr lang="en-US" dirty="0"/>
              <a:t>exact time of origin of the word </a:t>
            </a:r>
            <a:r>
              <a:rPr lang="en-US" b="1" i="1" u="sng" dirty="0" err="1"/>
              <a:t>kantha</a:t>
            </a:r>
            <a:r>
              <a:rPr lang="en-US" dirty="0"/>
              <a:t> is not accurately known but it probably had a precursor in </a:t>
            </a:r>
            <a:r>
              <a:rPr lang="en-US" b="1" i="1" u="sng" dirty="0" err="1">
                <a:solidFill>
                  <a:schemeClr val="accent2">
                    <a:lumMod val="75000"/>
                  </a:schemeClr>
                </a:solidFill>
              </a:rPr>
              <a:t>kheta</a:t>
            </a:r>
            <a:r>
              <a:rPr lang="en-US" b="1" i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/>
              <a:t>(</a:t>
            </a:r>
            <a:r>
              <a:rPr lang="en-US" b="1" i="1" u="sng" dirty="0" err="1">
                <a:solidFill>
                  <a:srgbClr val="00B050"/>
                </a:solidFill>
              </a:rPr>
              <a:t>khet</a:t>
            </a:r>
            <a:r>
              <a:rPr lang="en-US" dirty="0"/>
              <a:t> in Hindi and Bengali means </a:t>
            </a:r>
            <a:r>
              <a:rPr lang="en-US" b="1" i="1" u="sng" dirty="0">
                <a:solidFill>
                  <a:srgbClr val="00B050"/>
                </a:solidFill>
              </a:rPr>
              <a:t>"field</a:t>
            </a:r>
            <a:r>
              <a:rPr lang="en-US" b="1" i="1" u="sng" dirty="0" smtClean="0">
                <a:solidFill>
                  <a:srgbClr val="00B050"/>
                </a:solidFill>
              </a:rPr>
              <a:t>").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According </a:t>
            </a:r>
            <a:r>
              <a:rPr lang="en-US" dirty="0"/>
              <a:t>to </a:t>
            </a:r>
            <a:r>
              <a:rPr lang="en-US" b="1" i="1" u="sng" dirty="0" err="1">
                <a:solidFill>
                  <a:srgbClr val="7030A0"/>
                </a:solidFill>
              </a:rPr>
              <a:t>Niaz</a:t>
            </a:r>
            <a:r>
              <a:rPr lang="en-US" b="1" i="1" u="sng" dirty="0">
                <a:solidFill>
                  <a:srgbClr val="7030A0"/>
                </a:solidFill>
              </a:rPr>
              <a:t> </a:t>
            </a:r>
            <a:r>
              <a:rPr lang="en-US" b="1" i="1" u="sng" dirty="0" err="1" smtClean="0">
                <a:solidFill>
                  <a:srgbClr val="7030A0"/>
                </a:solidFill>
              </a:rPr>
              <a:t>Zaman</a:t>
            </a:r>
            <a:r>
              <a:rPr lang="en-US" b="1" i="1" u="sng" dirty="0" smtClean="0">
                <a:solidFill>
                  <a:srgbClr val="7030A0"/>
                </a:solidFill>
              </a:rPr>
              <a:t>, </a:t>
            </a:r>
            <a:r>
              <a:rPr lang="en-US" dirty="0" smtClean="0"/>
              <a:t>the </a:t>
            </a:r>
            <a:r>
              <a:rPr lang="en-US" dirty="0"/>
              <a:t>word </a:t>
            </a:r>
            <a:r>
              <a:rPr lang="en-US" dirty="0" smtClean="0"/>
              <a:t>‘</a:t>
            </a:r>
            <a:r>
              <a:rPr lang="en-US" b="1" i="1" u="sng" dirty="0" err="1" smtClean="0">
                <a:solidFill>
                  <a:srgbClr val="FF0000"/>
                </a:solidFill>
              </a:rPr>
              <a:t>kantha</a:t>
            </a:r>
            <a:r>
              <a:rPr lang="en-US" b="1" i="1" u="sng" dirty="0" smtClean="0">
                <a:solidFill>
                  <a:srgbClr val="FF0000"/>
                </a:solidFill>
              </a:rPr>
              <a:t> ‘</a:t>
            </a:r>
            <a:r>
              <a:rPr lang="en-US" dirty="0" smtClean="0"/>
              <a:t>originated </a:t>
            </a:r>
            <a:r>
              <a:rPr lang="en-US" dirty="0"/>
              <a:t>from the Sanskrit word </a:t>
            </a:r>
            <a:r>
              <a:rPr lang="en-US" b="1" i="1" u="sng" dirty="0" err="1">
                <a:solidFill>
                  <a:srgbClr val="00B050"/>
                </a:solidFill>
              </a:rPr>
              <a:t>kontha</a:t>
            </a:r>
            <a:r>
              <a:rPr lang="en-US" b="1" i="1" u="sng" dirty="0">
                <a:solidFill>
                  <a:srgbClr val="00B050"/>
                </a:solidFill>
              </a:rPr>
              <a:t>, </a:t>
            </a:r>
            <a:r>
              <a:rPr lang="en-US" dirty="0" smtClean="0"/>
              <a:t>means </a:t>
            </a:r>
            <a:r>
              <a:rPr lang="en-US" dirty="0"/>
              <a:t>rags, as </a:t>
            </a:r>
            <a:r>
              <a:rPr lang="en-US" b="1" i="1" u="sng" dirty="0" err="1">
                <a:solidFill>
                  <a:srgbClr val="FF0000"/>
                </a:solidFill>
              </a:rPr>
              <a:t>kantha</a:t>
            </a:r>
            <a:r>
              <a:rPr lang="en-US" b="1" i="1" u="sng" dirty="0">
                <a:solidFill>
                  <a:srgbClr val="FF0000"/>
                </a:solidFill>
              </a:rPr>
              <a:t> </a:t>
            </a:r>
            <a:r>
              <a:rPr lang="en-US" dirty="0"/>
              <a:t>is made of </a:t>
            </a:r>
            <a:r>
              <a:rPr lang="en-US" dirty="0" smtClean="0"/>
              <a:t>rags</a:t>
            </a:r>
            <a:r>
              <a:rPr lang="en-US" dirty="0"/>
              <a:t> </a:t>
            </a:r>
            <a:r>
              <a:rPr lang="en-US" dirty="0" smtClean="0"/>
              <a:t>(torn cloths).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816" y="3362121"/>
            <a:ext cx="3010557" cy="2183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09686"/>
            <a:ext cx="2667000" cy="37479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1" t="4464" r="14672" b="4542"/>
          <a:stretch/>
        </p:blipFill>
        <p:spPr>
          <a:xfrm>
            <a:off x="6249714" y="1752600"/>
            <a:ext cx="2857500" cy="371119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816" y="1580029"/>
            <a:ext cx="2705100" cy="16859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73176" y="220639"/>
            <a:ext cx="5405288" cy="949741"/>
            <a:chOff x="2273177" y="220639"/>
            <a:chExt cx="4560864" cy="949741"/>
          </a:xfrm>
        </p:grpSpPr>
        <p:sp>
          <p:nvSpPr>
            <p:cNvPr id="7" name="Rounded Rectangle 6"/>
            <p:cNvSpPr/>
            <p:nvPr/>
          </p:nvSpPr>
          <p:spPr>
            <a:xfrm>
              <a:off x="2273177" y="220639"/>
              <a:ext cx="4254350" cy="9144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273177" y="247050"/>
              <a:ext cx="456086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KANTHA(noun)</a:t>
              </a:r>
              <a:endPara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940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1" nodeType="clickEffect">
                                  <p:stCondLst>
                                    <p:cond delay="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3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3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31" tmFilter="0, 0; 0.125,0.2665; 0.25,0.4; 0.375,0.465; 0.5,0.5;  0.625,0.535; 0.75,0.6; 0.875,0.7335; 1,1">
                                          <p:stCondLst>
                                            <p:cond delay="6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15" tmFilter="0, 0; 0.125,0.2665; 0.25,0.4; 0.375,0.465; 0.5,0.5;  0.625,0.535; 0.75,0.6; 0.875,0.7335; 1,1">
                                          <p:stCondLst>
                                            <p:cond delay="12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tmFilter="0, 0; 0.125,0.2665; 0.25,0.4; 0.375,0.465; 0.5,0.5;  0.625,0.535; 0.75,0.6; 0.875,0.7335; 1,1">
                                          <p:stCondLst>
                                            <p:cond delay="157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5">
                                          <p:stCondLst>
                                            <p:cond delay="6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5">
                                          <p:stCondLst>
                                            <p:cond delay="12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58" decel="50000">
                                          <p:stCondLst>
                                            <p:cond delay="127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5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58" decel="50000">
                                          <p:stCondLst>
                                            <p:cond delay="1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5">
                                          <p:stCondLst>
                                            <p:cond delay="171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58" decel="50000">
                                          <p:stCondLst>
                                            <p:cond delay="17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133600" y="0"/>
            <a:ext cx="5486400" cy="6858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Nakshi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kantha</a:t>
            </a:r>
            <a:endParaRPr lang="en-US" sz="4800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88" y="1066800"/>
            <a:ext cx="5438633" cy="54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2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57" y="354758"/>
            <a:ext cx="1943100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803"/>
            <a:ext cx="2133600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2" y="2806027"/>
            <a:ext cx="5851847" cy="36281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24261" y="-152400"/>
            <a:ext cx="6458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Nakshi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Kanthar</a:t>
            </a: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Math </a:t>
            </a:r>
          </a:p>
        </p:txBody>
      </p:sp>
      <p:sp>
        <p:nvSpPr>
          <p:cNvPr id="8" name="Rectangle 7"/>
          <p:cNvSpPr/>
          <p:nvPr/>
        </p:nvSpPr>
        <p:spPr>
          <a:xfrm>
            <a:off x="7704962" y="2427596"/>
            <a:ext cx="1340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accent6">
                    <a:lumMod val="75000"/>
                  </a:schemeClr>
                </a:solidFill>
              </a:rPr>
              <a:t>Jasim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6">
                    <a:lumMod val="75000"/>
                  </a:schemeClr>
                </a:solidFill>
              </a:rPr>
              <a:t>Uddin</a:t>
            </a:r>
            <a:endParaRPr lang="en-US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8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5" y="1166394"/>
            <a:ext cx="3644462" cy="3895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90042"/>
            <a:ext cx="3619500" cy="39915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grpSp>
        <p:nvGrpSpPr>
          <p:cNvPr id="11" name="Group 10"/>
          <p:cNvGrpSpPr/>
          <p:nvPr/>
        </p:nvGrpSpPr>
        <p:grpSpPr>
          <a:xfrm>
            <a:off x="228600" y="5194654"/>
            <a:ext cx="6324600" cy="1077218"/>
            <a:chOff x="228600" y="5194654"/>
            <a:chExt cx="6324600" cy="1077218"/>
          </a:xfrm>
        </p:grpSpPr>
        <p:sp>
          <p:nvSpPr>
            <p:cNvPr id="4" name="TextBox 3"/>
            <p:cNvSpPr txBox="1"/>
            <p:nvPr/>
          </p:nvSpPr>
          <p:spPr>
            <a:xfrm>
              <a:off x="5029200" y="5609813"/>
              <a:ext cx="152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stylish</a:t>
              </a:r>
              <a:endParaRPr lang="bn-BD" sz="3600" b="1" dirty="0">
                <a:latin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8600" y="5194654"/>
              <a:ext cx="61722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performed, made, or arranged decoratively and 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tastefully,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95600" y="94798"/>
            <a:ext cx="3657600" cy="914400"/>
            <a:chOff x="3048000" y="97870"/>
            <a:chExt cx="2590800" cy="914400"/>
          </a:xfrm>
        </p:grpSpPr>
        <p:sp>
          <p:nvSpPr>
            <p:cNvPr id="9" name="Rectangle 8"/>
            <p:cNvSpPr/>
            <p:nvPr/>
          </p:nvSpPr>
          <p:spPr>
            <a:xfrm>
              <a:off x="3048000" y="97870"/>
              <a:ext cx="2590800" cy="9144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209925" y="97870"/>
              <a:ext cx="21455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Artistic(</a:t>
              </a:r>
              <a:r>
                <a:rPr lang="en-US" sz="4400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adj</a:t>
              </a:r>
              <a:r>
                <a:rPr lang="en-US" sz="44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bn-BD" sz="4400" dirty="0">
                <a:solidFill>
                  <a:srgbClr val="C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8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29294" y="166328"/>
            <a:ext cx="7083339" cy="900472"/>
            <a:chOff x="501869" y="1162796"/>
            <a:chExt cx="8153400" cy="1219200"/>
          </a:xfrm>
        </p:grpSpPr>
        <p:sp>
          <p:nvSpPr>
            <p:cNvPr id="15" name="Rounded Rectangle 14"/>
            <p:cNvSpPr/>
            <p:nvPr/>
          </p:nvSpPr>
          <p:spPr>
            <a:xfrm>
              <a:off x="501869" y="1162796"/>
              <a:ext cx="8153400" cy="12192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443980" y="1310731"/>
              <a:ext cx="583429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Embroidered Quilt</a:t>
              </a:r>
              <a:endPara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29293" y="164786"/>
            <a:ext cx="7083339" cy="1034270"/>
            <a:chOff x="304800" y="45694"/>
            <a:chExt cx="7467600" cy="1379161"/>
          </a:xfrm>
        </p:grpSpPr>
        <p:sp>
          <p:nvSpPr>
            <p:cNvPr id="13" name="Rectangle 12"/>
            <p:cNvSpPr/>
            <p:nvPr/>
          </p:nvSpPr>
          <p:spPr>
            <a:xfrm>
              <a:off x="304800" y="45694"/>
              <a:ext cx="7467600" cy="1219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43651" y="193628"/>
              <a:ext cx="3893339" cy="12312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Embroidery </a:t>
              </a:r>
              <a:endPara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038">
            <a:off x="391707" y="2618891"/>
            <a:ext cx="3871277" cy="331079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77" y="2438400"/>
            <a:ext cx="3632724" cy="347863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8" name="Down Arrow 27"/>
          <p:cNvSpPr/>
          <p:nvPr/>
        </p:nvSpPr>
        <p:spPr>
          <a:xfrm rot="11656702">
            <a:off x="6862831" y="5147066"/>
            <a:ext cx="484632" cy="48920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1825">
            <a:off x="-530602" y="1924442"/>
            <a:ext cx="4575244" cy="634083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 rot="18306991">
            <a:off x="-615646" y="2357022"/>
            <a:ext cx="4774150" cy="2292180"/>
            <a:chOff x="-3514474" y="2302081"/>
            <a:chExt cx="5962147" cy="3746486"/>
          </a:xfrm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</p:grpSpPr>
        <p:sp>
          <p:nvSpPr>
            <p:cNvPr id="17" name="Rectangle 16"/>
            <p:cNvSpPr/>
            <p:nvPr/>
          </p:nvSpPr>
          <p:spPr>
            <a:xfrm>
              <a:off x="-3514474" y="2643829"/>
              <a:ext cx="5641472" cy="3404738"/>
            </a:xfrm>
            <a:prstGeom prst="rect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3514474" y="2302081"/>
              <a:ext cx="5962147" cy="3688903"/>
            </a:xfrm>
            <a:prstGeom prst="rect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sz="3600" b="1" i="1" u="sng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the </a:t>
              </a:r>
              <a:r>
                <a:rPr lang="en-US" sz="3600" b="1" i="1" u="sng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art or process of working </a:t>
              </a:r>
              <a:r>
                <a:rPr lang="en-US" sz="3600" b="1" i="1" u="sng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ornamental </a:t>
              </a:r>
              <a:r>
                <a:rPr lang="en-US" sz="3600" b="1" i="1" u="sng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designs upon cloth or </a:t>
              </a:r>
              <a:r>
                <a:rPr lang="en-US" sz="3600" b="1" i="1" u="sng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other material </a:t>
              </a:r>
              <a:r>
                <a:rPr lang="en-US" sz="3600" b="1" i="1" u="sng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with a needle and thread</a:t>
              </a:r>
              <a:r>
                <a: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460284" y="5917033"/>
            <a:ext cx="7055181" cy="95695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quilt containing embroidery</a:t>
            </a:r>
            <a:r>
              <a:rPr lang="en-US" sz="40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26813">
            <a:off x="4295287" y="1649095"/>
            <a:ext cx="4839916" cy="4364983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0" name="Rectangle 19"/>
          <p:cNvSpPr/>
          <p:nvPr/>
        </p:nvSpPr>
        <p:spPr>
          <a:xfrm rot="5642389">
            <a:off x="3922117" y="1849384"/>
            <a:ext cx="5290144" cy="4934837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6494349" y="4490855"/>
            <a:ext cx="484632" cy="51968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6987655">
            <a:off x="-937725" y="1604106"/>
            <a:ext cx="4796018" cy="3912922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30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3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3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500"/>
                            </p:stCondLst>
                            <p:childTnLst>
                              <p:par>
                                <p:cTn id="4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9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ntr" presetSubtype="16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9" grpId="1" animBg="1"/>
      <p:bldP spid="20" grpId="0" animBg="1"/>
      <p:bldP spid="26" grpId="0" animBg="1"/>
      <p:bldP spid="26" grpId="1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49" y="485477"/>
            <a:ext cx="4329751" cy="314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164"/>
            <a:ext cx="3882478" cy="3276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" y="3565478"/>
            <a:ext cx="3824288" cy="3276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8137" y="0"/>
            <a:ext cx="4462463" cy="947142"/>
            <a:chOff x="338137" y="0"/>
            <a:chExt cx="4462463" cy="947142"/>
          </a:xfrm>
        </p:grpSpPr>
        <p:sp>
          <p:nvSpPr>
            <p:cNvPr id="7" name="Rounded Rectangle 6"/>
            <p:cNvSpPr/>
            <p:nvPr/>
          </p:nvSpPr>
          <p:spPr>
            <a:xfrm>
              <a:off x="338137" y="0"/>
              <a:ext cx="4295775" cy="9144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504824" y="23812"/>
              <a:ext cx="429577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Quilt</a:t>
              </a:r>
              <a:endPara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633912" y="40386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coverlet for a bed, made of two layers of fabric with some soft substance, as wool or down, between them and stitched in patterns or tufted through all ...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712" y="97982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    a thick warm cover for a bed, consisting of a soft filling sewn between two layers of material, usually with crisscross seams 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    a bedspread or counterpane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14633"/>
            <a:ext cx="4300380" cy="308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264764"/>
            <a:ext cx="4383087" cy="379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89810"/>
            <a:ext cx="3717761" cy="391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9632" y="66480"/>
            <a:ext cx="42803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TRADITIONAL 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076" y="1499438"/>
            <a:ext cx="44781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age old , long established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4778345" y="5215146"/>
            <a:ext cx="3968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Nakshi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kantha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is a </a:t>
            </a:r>
          </a:p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traditional craft.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04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25655" y="129085"/>
            <a:ext cx="4765745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51185" y="-53117"/>
            <a:ext cx="2114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Design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21204339">
            <a:off x="712051" y="5162455"/>
            <a:ext cx="6559971" cy="835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the combination of details or features of a picture, building, etc.; </a:t>
            </a:r>
            <a:r>
              <a:rPr lang="en-US" sz="2400" b="1" i="1" u="sng" dirty="0">
                <a:latin typeface="Times New Roman" pitchFamily="18" charset="0"/>
                <a:cs typeface="Times New Roman" pitchFamily="18" charset="0"/>
              </a:rPr>
              <a:t>the pattern or motif of artistic work</a:t>
            </a:r>
            <a:r>
              <a:rPr lang="en-US" sz="2400" b="1" i="1" u="sng" dirty="0"/>
              <a:t>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89" y="943854"/>
            <a:ext cx="5167803" cy="39243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62" y="890969"/>
            <a:ext cx="5095238" cy="37042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44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mph" presetSubtype="0" fill="hold" grpId="1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8894" y="5239223"/>
            <a:ext cx="693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anything fashioned or designed to serve as a model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for something to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be made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11168"/>
            <a:ext cx="3120309" cy="3506621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8863"/>
            <a:ext cx="2438400" cy="3231887"/>
          </a:xfrm>
          <a:prstGeom prst="rect">
            <a:avLst/>
          </a:prstGeom>
          <a:noFill/>
          <a:ln>
            <a:noFill/>
          </a:ln>
          <a:effectLst/>
          <a:scene3d>
            <a:camera prst="isometricOffAxis2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749188" y="10308"/>
            <a:ext cx="5413612" cy="923330"/>
            <a:chOff x="1749188" y="10308"/>
            <a:chExt cx="5413612" cy="923330"/>
          </a:xfrm>
        </p:grpSpPr>
        <p:sp>
          <p:nvSpPr>
            <p:cNvPr id="4" name="Rounded Rectangle 3"/>
            <p:cNvSpPr/>
            <p:nvPr/>
          </p:nvSpPr>
          <p:spPr>
            <a:xfrm flipV="1">
              <a:off x="1749188" y="216090"/>
              <a:ext cx="5413612" cy="6096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132612" y="10308"/>
              <a:ext cx="27513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PATTERN</a:t>
              </a:r>
              <a:endPara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802069"/>
            <a:ext cx="2906911" cy="335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706" y="6070220"/>
            <a:ext cx="7943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pattern of our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nakshi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kantha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is very praiseworthy.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0"/>
            <a:ext cx="6115050" cy="1560513"/>
            <a:chOff x="1524000" y="0"/>
            <a:chExt cx="6115050" cy="156051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6115050" cy="1317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0"/>
              <a:ext cx="5181600" cy="1560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Flowchart: Process 2"/>
          <p:cNvSpPr/>
          <p:nvPr/>
        </p:nvSpPr>
        <p:spPr>
          <a:xfrm>
            <a:off x="3810000" y="1885951"/>
            <a:ext cx="2895600" cy="2609849"/>
          </a:xfrm>
          <a:prstGeom prst="flowChartProcess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/>
          <p:cNvSpPr/>
          <p:nvPr/>
        </p:nvSpPr>
        <p:spPr>
          <a:xfrm>
            <a:off x="685800" y="1885951"/>
            <a:ext cx="3300412" cy="2774737"/>
          </a:xfrm>
          <a:prstGeom prst="flowChartProcess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55000" dir="5400000" sy="-100000" algn="bl" rotWithShape="0"/>
            <a:softEdge rad="127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5481" y="4924216"/>
            <a:ext cx="67890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i="1" dirty="0" smtClean="0">
                <a:latin typeface="Times New Roman" pitchFamily="18" charset="0"/>
                <a:cs typeface="Times New Roman" pitchFamily="18" charset="0"/>
              </a:rPr>
              <a:t>arts and craft store</a:t>
            </a:r>
            <a:endParaRPr lang="en-US" sz="6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4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783">
            <a:off x="6343739" y="501916"/>
            <a:ext cx="2698369" cy="3168040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3669" flipH="1">
            <a:off x="379108" y="240253"/>
            <a:ext cx="2209835" cy="33884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99" y="481012"/>
            <a:ext cx="2989517" cy="2057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30333" y="857812"/>
            <a:ext cx="1165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me</a:t>
            </a:r>
            <a:endParaRPr lang="en-US" sz="5400" b="1" cap="all" spc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02663" y="3811012"/>
            <a:ext cx="9365191" cy="3046988"/>
            <a:chOff x="-102662" y="3554010"/>
            <a:chExt cx="9365191" cy="3046988"/>
          </a:xfrm>
        </p:grpSpPr>
        <p:sp>
          <p:nvSpPr>
            <p:cNvPr id="7" name="Rounded Rectangle 6"/>
            <p:cNvSpPr/>
            <p:nvPr/>
          </p:nvSpPr>
          <p:spPr>
            <a:xfrm>
              <a:off x="7933" y="3705904"/>
              <a:ext cx="9144000" cy="27432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102662" y="3554010"/>
              <a:ext cx="9365191" cy="304698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4800" b="1" cap="none" spc="0" dirty="0" err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Ismat</a:t>
              </a:r>
              <a:r>
                <a:rPr lang="en-US" sz="48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en-US" sz="4800" b="1" cap="none" spc="0" dirty="0" err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Ara</a:t>
              </a:r>
              <a:r>
                <a:rPr lang="en-US" sz="48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en-US" sz="4800" b="1" cap="none" spc="0" dirty="0" err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Mamataz</a:t>
              </a:r>
              <a:endPara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  <a:p>
              <a:pPr algn="ctr"/>
              <a:r>
                <a:rPr lang="en-US" sz="4800" b="1" dirty="0" err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Asst.Teacher</a:t>
              </a:r>
              <a:r>
                <a:rPr lang="en-US" sz="48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( English)</a:t>
              </a:r>
            </a:p>
            <a:p>
              <a:pPr algn="ctr"/>
              <a:r>
                <a:rPr lang="en-US" sz="4800" b="1" cap="none" spc="0" dirty="0" err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Dhanmondi</a:t>
              </a:r>
              <a:r>
                <a:rPr lang="en-US" sz="48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Govt. </a:t>
              </a:r>
              <a:r>
                <a:rPr lang="en-US" sz="4800" b="1" cap="none" spc="0" dirty="0" err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Boys’High</a:t>
              </a:r>
              <a:r>
                <a:rPr lang="en-US" sz="48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School,</a:t>
              </a:r>
            </a:p>
            <a:p>
              <a:pPr algn="ctr"/>
              <a:r>
                <a:rPr lang="en-US" sz="48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Dhaka</a:t>
              </a:r>
              <a:endParaRPr lang="en-US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71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16" y="1279634"/>
            <a:ext cx="3810000" cy="34807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perspectiveRight"/>
            <a:lightRig rig="threePt" dir="t"/>
          </a:scene3d>
        </p:spPr>
      </p:pic>
      <p:sp>
        <p:nvSpPr>
          <p:cNvPr id="4" name="TextBox 3"/>
          <p:cNvSpPr txBox="1"/>
          <p:nvPr/>
        </p:nvSpPr>
        <p:spPr>
          <a:xfrm>
            <a:off x="762000" y="518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n-BD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738670"/>
            <a:ext cx="9144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               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                 </a:t>
            </a:r>
          </a:p>
        </p:txBody>
      </p:sp>
      <p:sp>
        <p:nvSpPr>
          <p:cNvPr id="7" name="Control 2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 descr="Nakshi Kantha - Only Hand Made Nokshi Khata.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-61753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Nakshi Kantha - Nokshi Kathas Export Quality">
            <a:hlinkClick r:id="rId6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-36449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Nakshi Kantha - Nakshi khata">
            <a:hlinkClick r:id="rId7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-26384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Nakshi Kantha - Nokshi Katha">
            <a:hlinkClick r:id="rId8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94005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Nakshi Kantha - নকশী কাঁথা">
            <a:hlinkClick r:id="rId9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394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Nakshi Kantha - নকশী কাঁথা">
            <a:hlinkClick r:id="rId10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49530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Nakshi Kantha - Nakshi Kantha">
            <a:hlinkClick r:id="rId11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79724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Nakshi Kantha - vory and Red Nakshi Kantha Embroidered C">
            <a:hlinkClick r:id="rId12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89789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Nakshi Kantha - Nokshi Katha - Huge Collection">
            <a:hlinkClick r:id="rId1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99853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Nakshi Kantha - Nakshi Bed Cover  NB-03">
            <a:hlinkClick r:id="rId1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251585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Nakshi Kantha - Nakshi Katha NK-01">
            <a:hlinkClick r:id="rId15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35223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3" name="Picture 27" descr="Nakshi Kantha - Noksi katha">
            <a:hlinkClick r:id="rId16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45288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950399"/>
            <a:ext cx="3810000" cy="38100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perspectiveRight"/>
            <a:lightRig rig="threePt" dir="t"/>
          </a:scene3d>
        </p:spPr>
      </p:pic>
      <p:grpSp>
        <p:nvGrpSpPr>
          <p:cNvPr id="13" name="Group 12"/>
          <p:cNvGrpSpPr/>
          <p:nvPr/>
        </p:nvGrpSpPr>
        <p:grpSpPr>
          <a:xfrm>
            <a:off x="1153186" y="5197724"/>
            <a:ext cx="6220025" cy="914400"/>
            <a:chOff x="1905000" y="5545677"/>
            <a:chExt cx="6220025" cy="914400"/>
          </a:xfrm>
        </p:grpSpPr>
        <p:sp>
          <p:nvSpPr>
            <p:cNvPr id="12" name="Rounded Rectangle 11"/>
            <p:cNvSpPr/>
            <p:nvPr/>
          </p:nvSpPr>
          <p:spPr>
            <a:xfrm>
              <a:off x="1905000" y="5545677"/>
              <a:ext cx="6220025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05112" y="5648934"/>
              <a:ext cx="6019800" cy="707886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accent6">
                      <a:lumMod val="75000"/>
                    </a:schemeClr>
                  </a:solidFill>
                </a:rPr>
                <a:t>For the purpose of business.</a:t>
              </a:r>
              <a:endParaRPr lang="bn-BD" sz="4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186709"/>
            <a:ext cx="4479170" cy="3506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186709"/>
            <a:ext cx="4479169" cy="3573690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186709"/>
            <a:ext cx="4479169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78034"/>
            <a:ext cx="4326768" cy="38186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31" y="951045"/>
            <a:ext cx="4521270" cy="40019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96897"/>
            <a:ext cx="4374538" cy="39204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31" y="996898"/>
            <a:ext cx="4479170" cy="390535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253298" y="-69417"/>
            <a:ext cx="6538722" cy="1066315"/>
            <a:chOff x="1153186" y="-152400"/>
            <a:chExt cx="6608836" cy="1149297"/>
          </a:xfrm>
        </p:grpSpPr>
        <p:sp>
          <p:nvSpPr>
            <p:cNvPr id="3" name="Rectangle 2"/>
            <p:cNvSpPr/>
            <p:nvPr/>
          </p:nvSpPr>
          <p:spPr>
            <a:xfrm>
              <a:off x="1350911" y="-152400"/>
              <a:ext cx="6192890" cy="101117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53186" y="-104383"/>
              <a:ext cx="6608836" cy="110128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all" spc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Commercially</a:t>
              </a:r>
              <a:endPara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26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3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3200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41027"/>
            <a:ext cx="8991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C</a:t>
            </a:r>
            <a:r>
              <a:rPr lang="en-US" dirty="0" smtClean="0"/>
              <a:t> . </a:t>
            </a:r>
            <a:r>
              <a:rPr lang="en-US" sz="4000" dirty="0" smtClean="0"/>
              <a:t>Write a paragraph about how a </a:t>
            </a:r>
            <a:r>
              <a:rPr lang="en-US" sz="4000" dirty="0" err="1" smtClean="0"/>
              <a:t>nakshi</a:t>
            </a:r>
            <a:r>
              <a:rPr lang="en-US" sz="4000" dirty="0" smtClean="0"/>
              <a:t> </a:t>
            </a:r>
            <a:r>
              <a:rPr lang="en-US" sz="4000" dirty="0" err="1" smtClean="0"/>
              <a:t>kantha</a:t>
            </a:r>
            <a:r>
              <a:rPr lang="en-US" sz="4000" dirty="0" smtClean="0"/>
              <a:t> is made. Start like this</a:t>
            </a:r>
            <a:r>
              <a:rPr lang="en-US" sz="4000" dirty="0"/>
              <a:t>-</a:t>
            </a:r>
            <a:r>
              <a:rPr lang="en-US" sz="4000" dirty="0" smtClean="0"/>
              <a:t> Old or new cloth and </a:t>
            </a:r>
            <a:r>
              <a:rPr lang="en-US" sz="4000" dirty="0" err="1" smtClean="0"/>
              <a:t>coloured</a:t>
            </a:r>
            <a:r>
              <a:rPr lang="en-US" sz="4000" dirty="0" smtClean="0"/>
              <a:t>  thread is needed to make a </a:t>
            </a:r>
            <a:r>
              <a:rPr lang="en-US" sz="4000" dirty="0" err="1" smtClean="0"/>
              <a:t>nakshi</a:t>
            </a:r>
            <a:r>
              <a:rPr lang="en-US" sz="4000" dirty="0" smtClean="0"/>
              <a:t> </a:t>
            </a:r>
            <a:r>
              <a:rPr lang="en-US" sz="4000" dirty="0" err="1" smtClean="0"/>
              <a:t>kantha</a:t>
            </a:r>
            <a:r>
              <a:rPr lang="en-US" sz="4000" dirty="0" smtClean="0"/>
              <a:t>. First  the cloth  is folded</a:t>
            </a:r>
            <a:r>
              <a:rPr lang="en-US" sz="4000" dirty="0"/>
              <a:t>.</a:t>
            </a:r>
            <a:r>
              <a:rPr lang="en-US" sz="4000" dirty="0" smtClean="0"/>
              <a:t> Then……</a:t>
            </a:r>
            <a:endParaRPr lang="en-US" sz="4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46438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72" y="3346438"/>
            <a:ext cx="2446456" cy="200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46438"/>
            <a:ext cx="1905000" cy="216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4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52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D.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Do you like a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nakshi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kantha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or an ordinary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kantha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,? Why?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9140" y="5597014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A- ?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291444" y="5412348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B- ?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60" y="2362200"/>
            <a:ext cx="3096640" cy="2867025"/>
          </a:xfrm>
          <a:prstGeom prst="rect">
            <a:avLst/>
          </a:prstGeom>
        </p:spPr>
      </p:pic>
      <p:pic>
        <p:nvPicPr>
          <p:cNvPr id="4098" name="Picture 2" descr="D:\MODEL CONTENT DEVELOPMENT WORKSHOP AT DTTC 14.09.2014\EQUIPMENT FOR NAKSHI KANTHA\asdfc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4038600" cy="305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3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6698" y="445184"/>
            <a:ext cx="8558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E. Complete the sentences with given clues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523" y="951131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*Board work:-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25" y="2952170"/>
            <a:ext cx="89825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1.Nakshi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means artistic ---------------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2.The name was taken from a -------------------- word ---------------.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3.The art has been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practised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in  ------------------------- Bengal for _____________.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4.Nakshi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kanthas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are now sold in ------------------------------ shops.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5.Nakshi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kanthas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now in great demand because of their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colourful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--------------------------- and ---------------.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Nakshi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kathas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are a kind of---------------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524000"/>
            <a:ext cx="9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Bengali,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2440" y="1463682"/>
            <a:ext cx="102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patterns,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5763" y="1485753"/>
            <a:ext cx="1321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embroidery,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6964" y="1465703"/>
            <a:ext cx="735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years,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7761" y="1485753"/>
            <a:ext cx="960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fashion,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8473" y="1529392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rt,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4263" y="1485753"/>
            <a:ext cx="68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rural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27527" y="1526696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designs,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6608" y="1524000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quilt,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099" y="2057400"/>
            <a:ext cx="87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noksha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21162" y="1485753"/>
            <a:ext cx="88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pattern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Left Arrow 15">
            <a:hlinkClick r:id="rId3" action="ppaction://hlinkpres?slideindex=22&amp;slidetitle=PowerPoint Presentation"/>
          </p:cNvPr>
          <p:cNvSpPr/>
          <p:nvPr/>
        </p:nvSpPr>
        <p:spPr>
          <a:xfrm rot="21299845">
            <a:off x="8481627" y="5653617"/>
            <a:ext cx="611451" cy="4844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15527" y="6091491"/>
            <a:ext cx="4245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***Note :Multiple </a:t>
            </a:r>
            <a:r>
              <a:rPr lang="en-US" dirty="0"/>
              <a:t>choice questions also can be made with </a:t>
            </a:r>
            <a:r>
              <a:rPr lang="en-US" dirty="0" smtClean="0"/>
              <a:t>these </a:t>
            </a:r>
            <a:r>
              <a:rPr lang="en-US" dirty="0"/>
              <a:t>statements.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217" y="6210856"/>
            <a:ext cx="639763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0" y="152400"/>
            <a:ext cx="633413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6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416 L 0.29862 0.208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10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014E-8 L 0.36666 0.2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14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-0.00463 L 0.56528 0.212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10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24699E-6 L -0.15382 0.389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1" y="194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8.51064E-7 L 0.35938 0.383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191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4699E-6 L 0.17882 0.4782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239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24699E-6 L -0.04253 0.5559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27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80204E-6 L -0.57968 0.605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3" y="30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66327E-6 L -0.42309 0.6836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63" y="34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2484" y="1356573"/>
            <a:ext cx="49767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Check your answers: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45" y="1904166"/>
            <a:ext cx="716991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2.Where was the name taken from?</a:t>
            </a:r>
          </a:p>
          <a:p>
            <a:pPr algn="ctr"/>
            <a:endParaRPr lang="en-US" sz="4400" b="1" cap="none" spc="0" dirty="0">
              <a:ln w="1905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06975" y="2565885"/>
            <a:ext cx="94776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3.How long has the art been </a:t>
            </a:r>
            <a:r>
              <a:rPr lang="en-US" sz="3600" b="1" cap="none" spc="0" dirty="0" err="1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practised</a:t>
            </a:r>
            <a:r>
              <a:rPr lang="en-US" sz="3600" b="1" cap="none" spc="0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Where?</a:t>
            </a:r>
            <a:endParaRPr lang="en-US" sz="3600" b="1" cap="none" spc="0" dirty="0">
              <a:ln w="1905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12005" y="3262031"/>
            <a:ext cx="8106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4.Where now </a:t>
            </a:r>
            <a:r>
              <a:rPr lang="en-US" sz="3600" b="1" cap="none" spc="0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sz="3600" b="1" cap="none" spc="0" dirty="0" err="1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nakshi</a:t>
            </a:r>
            <a:r>
              <a:rPr lang="en-US" sz="3600" b="1" cap="none" spc="0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kantha</a:t>
            </a:r>
            <a:r>
              <a:rPr lang="en-US" sz="3600" b="1" cap="none" spc="0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sold in?</a:t>
            </a:r>
            <a:endParaRPr lang="en-US" sz="3600" b="1" cap="none" spc="0" dirty="0">
              <a:ln w="1905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91533" y="3908362"/>
            <a:ext cx="89011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5.Why are </a:t>
            </a:r>
            <a:r>
              <a:rPr lang="en-US" sz="3600" b="1" cap="none" spc="0" dirty="0" err="1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nakshi</a:t>
            </a:r>
            <a:r>
              <a:rPr lang="en-US" sz="3600" b="1" cap="none" spc="0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kanthas</a:t>
            </a:r>
            <a:r>
              <a:rPr lang="en-US" sz="3600" b="1" cap="none" spc="0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in great demand?</a:t>
            </a:r>
            <a:endParaRPr lang="en-US" sz="3600" b="1" cap="none" spc="0" dirty="0">
              <a:ln w="1905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884" y="4653918"/>
            <a:ext cx="57163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6.What are </a:t>
            </a:r>
            <a:r>
              <a:rPr lang="en-US" sz="3600" b="1" cap="none" spc="0" dirty="0" err="1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nakshi</a:t>
            </a:r>
            <a:r>
              <a:rPr lang="en-US" sz="3600" b="1" cap="none" spc="0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kanthas</a:t>
            </a:r>
            <a:r>
              <a:rPr lang="en-US" sz="3600" b="1" cap="none" spc="0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cap="none" spc="0" dirty="0">
              <a:ln w="1905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2746" y="6173532"/>
            <a:ext cx="9185376" cy="728929"/>
            <a:chOff x="-22746" y="5300249"/>
            <a:chExt cx="9185376" cy="147405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654" y="5312759"/>
              <a:ext cx="1676400" cy="1407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746" y="5300249"/>
              <a:ext cx="1676400" cy="1407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1" r="9774"/>
            <a:stretch/>
          </p:blipFill>
          <p:spPr bwMode="auto">
            <a:xfrm>
              <a:off x="3445138" y="5366490"/>
              <a:ext cx="1227161" cy="1366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8929" y="5366491"/>
              <a:ext cx="1676400" cy="1407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6230" y="5341470"/>
              <a:ext cx="1676400" cy="1407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93" r="18635"/>
            <a:stretch/>
          </p:blipFill>
          <p:spPr bwMode="auto">
            <a:xfrm>
              <a:off x="4607426" y="5366491"/>
              <a:ext cx="1132766" cy="1366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Left Arrow 4">
            <a:hlinkClick r:id="rId4" action="ppaction://hlinkpres?slideindex=21&amp;slidetitle=PowerPoint Presentation"/>
          </p:cNvPr>
          <p:cNvSpPr/>
          <p:nvPr/>
        </p:nvSpPr>
        <p:spPr>
          <a:xfrm>
            <a:off x="8305800" y="6373368"/>
            <a:ext cx="599182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1845" y="0"/>
            <a:ext cx="91735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F.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WORK IN GROUPS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Make 5 questions for the completed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hlinkClick r:id="rId5" action="ppaction://hlinkpres?slideindex=18&amp;slidetitle=PowerPoint Presentation"/>
              </a:rPr>
              <a:t>statements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in ‘E’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above.One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is done for you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1.What does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naksha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mean?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55838" y="5272573"/>
            <a:ext cx="9326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 Structure of making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wh</a:t>
            </a:r>
            <a:r>
              <a:rPr lang="en-US" sz="2400" b="1" i="1" dirty="0" smtClean="0">
                <a:solidFill>
                  <a:srgbClr val="FF0000"/>
                </a:solidFill>
              </a:rPr>
              <a:t> questions      </a:t>
            </a:r>
          </a:p>
          <a:p>
            <a:r>
              <a:rPr lang="en-US" sz="2400" b="1" i="1" dirty="0" err="1" smtClean="0">
                <a:solidFill>
                  <a:srgbClr val="FF0000"/>
                </a:solidFill>
              </a:rPr>
              <a:t>Wh</a:t>
            </a:r>
            <a:r>
              <a:rPr lang="en-US" sz="2400" b="1" i="1" dirty="0" smtClean="0">
                <a:solidFill>
                  <a:srgbClr val="FF0000"/>
                </a:solidFill>
              </a:rPr>
              <a:t>+ auxiliary verb+ s+ main verb + extension + ? (note of interrogation)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7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1200" y="381000"/>
            <a:ext cx="4047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Home work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3" y="1100919"/>
            <a:ext cx="4507173" cy="434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0"/>
            <a:ext cx="3352800" cy="29718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42527" y="5484764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Write the summary of the passage/text in 1/4th (30 words)</a:t>
            </a:r>
            <a:r>
              <a:rPr lang="en-US" sz="3200" dirty="0"/>
              <a:t> </a:t>
            </a:r>
            <a:r>
              <a:rPr lang="en-US" sz="3200" dirty="0" smtClean="0"/>
              <a:t>of total words of it.</a:t>
            </a:r>
            <a:endParaRPr lang="en-US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289" y="5611965"/>
            <a:ext cx="987389" cy="95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3" y="1"/>
            <a:ext cx="1036420" cy="99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96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68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000" y="2456597"/>
            <a:ext cx="1693460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744" y="2481618"/>
            <a:ext cx="1787823" cy="4343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7966" y="1371600"/>
            <a:ext cx="6759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 SO MUCH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31" y="2860984"/>
            <a:ext cx="4191000" cy="403568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024685" y="4878827"/>
            <a:ext cx="381000" cy="3611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27327" y="3561497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05685" y="5909090"/>
            <a:ext cx="381000" cy="3611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572267" y="4368422"/>
            <a:ext cx="381000" cy="2848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676900" y="3460561"/>
            <a:ext cx="381000" cy="2848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905500" y="5547922"/>
            <a:ext cx="381000" cy="2848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673522" y="4127595"/>
            <a:ext cx="387824" cy="41767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494092" y="4878827"/>
            <a:ext cx="381000" cy="3611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8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1985749"/>
            <a:ext cx="77724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MoE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DSHE, NCTB &amp; A2I respective officials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4248" y="609600"/>
            <a:ext cx="685800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Acknowledgement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667000"/>
            <a:ext cx="7772400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And the editors panel: 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Mr. </a:t>
            </a:r>
            <a:r>
              <a:rPr lang="en-US" sz="28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Ranjit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Poddar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Associate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Prof, TTC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Dhaka,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Mr. Md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. Jahangir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Hasan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Asst. Prof,  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TTC,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Rangpur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endParaRPr lang="en-US" sz="2800" b="1" dirty="0" smtClean="0">
              <a:solidFill>
                <a:srgbClr val="003399"/>
              </a:solidFill>
              <a:latin typeface="Book Antiqua" pitchFamily="18" charset="0"/>
              <a:cs typeface="Nikosh" pitchFamily="2" charset="0"/>
            </a:endParaRPr>
          </a:p>
          <a:p>
            <a:pPr algn="just"/>
            <a:r>
              <a:rPr lang="en-US" sz="28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Urmila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Khaled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Asst. Prof, TTC, Dhaka. 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Their 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direction, valuable suggestions and intensive supervision have enriched the model contents.</a:t>
            </a:r>
          </a:p>
        </p:txBody>
      </p:sp>
    </p:spTree>
    <p:extLst>
      <p:ext uri="{BB962C8B-B14F-4D97-AF65-F5344CB8AC3E}">
        <p14:creationId xmlns:p14="http://schemas.microsoft.com/office/powerpoint/2010/main" val="80089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2400" y="190500"/>
            <a:ext cx="9296400" cy="6667500"/>
            <a:chOff x="-772314" y="-34960"/>
            <a:chExt cx="10814228" cy="689296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296400" cy="68580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/>
            <p:cNvSpPr/>
            <p:nvPr/>
          </p:nvSpPr>
          <p:spPr>
            <a:xfrm rot="19861485">
              <a:off x="8981210" y="-29054"/>
              <a:ext cx="1060704" cy="914400"/>
            </a:xfrm>
            <a:prstGeom prst="triangle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/>
            <p:cNvSpPr/>
            <p:nvPr/>
          </p:nvSpPr>
          <p:spPr>
            <a:xfrm rot="1825229">
              <a:off x="-772314" y="-34960"/>
              <a:ext cx="1060704" cy="914400"/>
            </a:xfrm>
            <a:prstGeom prst="triangle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511516" y="638458"/>
            <a:ext cx="7811148" cy="609358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85847" y="2819400"/>
            <a:ext cx="92964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abic Typesetting" pitchFamily="66" charset="-78"/>
              </a:rPr>
              <a:t>WELCOME</a:t>
            </a:r>
          </a:p>
          <a:p>
            <a:pPr algn="ctr"/>
            <a:r>
              <a:rPr lang="en-US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TO</a:t>
            </a:r>
          </a:p>
          <a:p>
            <a:pPr algn="ctr"/>
            <a:r>
              <a:rPr lang="en-US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en-US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ENGLISH</a:t>
            </a:r>
            <a:r>
              <a:rPr lang="en-US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r>
              <a:rPr lang="en-US" sz="5400" b="1" cap="none" spc="0" baseline="3000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</a:t>
            </a:r>
            <a:r>
              <a:rPr lang="en-US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PAPER</a:t>
            </a:r>
            <a:r>
              <a:rPr lang="en-US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CLASS</a:t>
            </a:r>
            <a:endParaRPr lang="en-US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7768578" y="149980"/>
            <a:ext cx="457200" cy="614437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691992" y="177418"/>
            <a:ext cx="457200" cy="614437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7477" y="5877916"/>
            <a:ext cx="2608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Class viii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632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1"/>
      <p:bldP spid="9" grpId="0" animBg="1"/>
      <p:bldP spid="10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400" y="332965"/>
            <a:ext cx="4930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smtClean="0">
                <a:latin typeface="Times New Roman" pitchFamily="18" charset="0"/>
                <a:cs typeface="Times New Roman" pitchFamily="18" charset="0"/>
              </a:rPr>
              <a:t>Let’s enjoy a video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3393912"/>
            <a:ext cx="60452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*What have you seen in the video?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8804" y="153721"/>
            <a:ext cx="3111596" cy="2871241"/>
            <a:chOff x="4549" y="21609"/>
            <a:chExt cx="2755710" cy="29848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" y="21609"/>
              <a:ext cx="2729550" cy="153537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9" y="1549020"/>
              <a:ext cx="2755710" cy="1457464"/>
            </a:xfrm>
            <a:prstGeom prst="rect">
              <a:avLst/>
            </a:prstGeom>
          </p:spPr>
        </p:pic>
      </p:grpSp>
      <p:graphicFrame>
        <p:nvGraphicFramePr>
          <p:cNvPr id="12" name="Object 1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03646"/>
              </p:ext>
            </p:extLst>
          </p:nvPr>
        </p:nvGraphicFramePr>
        <p:xfrm>
          <a:off x="4751162" y="2276475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51162" y="2276475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173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21724" y="636531"/>
            <a:ext cx="923330" cy="5889738"/>
            <a:chOff x="4146636" y="636531"/>
            <a:chExt cx="923330" cy="5889738"/>
          </a:xfrm>
        </p:grpSpPr>
        <p:sp>
          <p:nvSpPr>
            <p:cNvPr id="19" name="Rectangle 18"/>
            <p:cNvSpPr/>
            <p:nvPr/>
          </p:nvSpPr>
          <p:spPr>
            <a:xfrm rot="5400000">
              <a:off x="1663432" y="3119735"/>
              <a:ext cx="5889738" cy="9233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5400000">
              <a:off x="1825359" y="3084512"/>
              <a:ext cx="556588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all" spc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Times New Roman" pitchFamily="18" charset="0"/>
                  <a:ea typeface="Batang" pitchFamily="18" charset="-127"/>
                  <a:cs typeface="Times New Roman" pitchFamily="18" charset="0"/>
                </a:rPr>
                <a:t>TODAY’S TOPIC</a:t>
              </a:r>
              <a:endPara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48" y="533399"/>
            <a:ext cx="3642744" cy="2907423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9090" y="381000"/>
            <a:ext cx="3814541" cy="2849247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26" y="3440822"/>
            <a:ext cx="4171917" cy="3072962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426">
            <a:off x="5472661" y="3735626"/>
            <a:ext cx="3383526" cy="276977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56894" y="713004"/>
            <a:ext cx="988160" cy="5875274"/>
            <a:chOff x="13738390" y="939260"/>
            <a:chExt cx="1078343" cy="7111877"/>
          </a:xfrm>
          <a:effectLst/>
        </p:grpSpPr>
        <p:sp>
          <p:nvSpPr>
            <p:cNvPr id="14" name="Rectangle 13"/>
            <p:cNvSpPr/>
            <p:nvPr/>
          </p:nvSpPr>
          <p:spPr>
            <a:xfrm>
              <a:off x="13812994" y="939260"/>
              <a:ext cx="1003739" cy="687902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Rounded MT Bold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10748800" y="4050458"/>
              <a:ext cx="6990269" cy="1011089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  <a:reflection blurRad="6350" stA="50000" endA="300" endPos="38500" dist="50800" dir="5400000" sy="-100000" algn="bl" rotWithShape="0"/>
            </a:effectLst>
            <a:scene3d>
              <a:camera prst="orthographicFront"/>
              <a:lightRig rig="flat" dir="tl">
                <a:rot lat="0" lon="0" rev="6600000"/>
              </a:lightRig>
            </a:scene3d>
            <a:sp3d>
              <a:bevelT prst="slope"/>
            </a:sp3d>
          </p:spPr>
          <p:txBody>
            <a:bodyPr wrap="square" lIns="91440" tIns="45720" rIns="91440" bIns="45720">
              <a:spAutoFit/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NAKSHI</a:t>
              </a:r>
              <a:r>
                <a:rPr lang="en-US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KANTHA</a:t>
              </a:r>
              <a:endPara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590800" y="6329118"/>
            <a:ext cx="93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UNIT-6</a:t>
            </a:r>
            <a:endParaRPr lang="en-US" b="1" i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42696" y="6377309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 smtClean="0">
                <a:solidFill>
                  <a:srgbClr val="7030A0"/>
                </a:solidFill>
              </a:rPr>
              <a:t>Lesson-2</a:t>
            </a:r>
            <a:endParaRPr lang="en-US" sz="2800" b="1" i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7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"/>
                            </p:stCondLst>
                            <p:childTnLst>
                              <p:par>
                                <p:cTn id="39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400"/>
                            </p:stCondLst>
                            <p:childTnLst>
                              <p:par>
                                <p:cTn id="48" presetID="30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8110" y="0"/>
            <a:ext cx="8896987" cy="6927473"/>
            <a:chOff x="218110" y="0"/>
            <a:chExt cx="8896987" cy="6927473"/>
          </a:xfrm>
        </p:grpSpPr>
        <p:grpSp>
          <p:nvGrpSpPr>
            <p:cNvPr id="6" name="Group 5"/>
            <p:cNvGrpSpPr/>
            <p:nvPr/>
          </p:nvGrpSpPr>
          <p:grpSpPr>
            <a:xfrm>
              <a:off x="1156138" y="0"/>
              <a:ext cx="6400799" cy="2895600"/>
              <a:chOff x="1156138" y="0"/>
              <a:chExt cx="6400799" cy="3733800"/>
            </a:xfrm>
          </p:grpSpPr>
          <p:sp>
            <p:nvSpPr>
              <p:cNvPr id="4" name="Down Arrow 3"/>
              <p:cNvSpPr/>
              <p:nvPr/>
            </p:nvSpPr>
            <p:spPr>
              <a:xfrm>
                <a:off x="1156138" y="0"/>
                <a:ext cx="6400799" cy="3733800"/>
              </a:xfrm>
              <a:prstGeom prst="downArrow">
                <a:avLst>
                  <a:gd name="adj1" fmla="val 50000"/>
                  <a:gd name="adj2" fmla="val 4704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592945" y="989737"/>
                <a:ext cx="3527184" cy="17543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dirty="0" smtClean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LEARNING </a:t>
                </a:r>
              </a:p>
              <a:p>
                <a:pPr algn="ctr"/>
                <a:r>
                  <a:rPr lang="en-US" sz="5400" b="1" dirty="0" smtClean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OUTCOMES</a:t>
                </a:r>
                <a:endParaRPr lang="en-US" sz="5400" b="1" cap="none" spc="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18110" y="2895600"/>
              <a:ext cx="8896987" cy="4031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By the end of the lesson the learners  will be  able to </a:t>
              </a:r>
            </a:p>
            <a:p>
              <a:r>
                <a:rPr lang="en-US" sz="3200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* ask and answer questions</a:t>
              </a:r>
            </a:p>
            <a:p>
              <a:r>
                <a:rPr lang="en-US" sz="3200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*tell about </a:t>
              </a:r>
              <a:r>
                <a:rPr lang="en-US" sz="3200" dirty="0" err="1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Nakshi</a:t>
              </a:r>
              <a:r>
                <a:rPr lang="en-US" sz="3200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Kantha</a:t>
              </a:r>
              <a:endParaRPr 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200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*infer meaning from context</a:t>
              </a:r>
              <a:endParaRPr lang="en-US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3200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write a paragraph</a:t>
              </a:r>
            </a:p>
            <a:p>
              <a:r>
                <a:rPr lang="en-US" sz="3200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*fill in the blanks</a:t>
              </a:r>
            </a:p>
            <a:p>
              <a:r>
                <a:rPr lang="en-US" sz="3200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*make questions</a:t>
              </a:r>
            </a:p>
            <a:p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095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5401" y="-304800"/>
            <a:ext cx="685251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A 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. before TEXT READING:</a:t>
            </a:r>
          </a:p>
          <a:p>
            <a:pPr algn="ctr"/>
            <a:r>
              <a:rPr lang="en-US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pair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work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" t="-2047" r="14394" b="4774"/>
          <a:stretch/>
        </p:blipFill>
        <p:spPr>
          <a:xfrm rot="16200000">
            <a:off x="2743183" y="120027"/>
            <a:ext cx="3254656" cy="523582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43000" y="4401849"/>
            <a:ext cx="6182518" cy="2241441"/>
            <a:chOff x="1295400" y="4427184"/>
            <a:chExt cx="6182518" cy="2241441"/>
          </a:xfrm>
        </p:grpSpPr>
        <p:sp>
          <p:nvSpPr>
            <p:cNvPr id="9" name="Rectangle 8"/>
            <p:cNvSpPr/>
            <p:nvPr/>
          </p:nvSpPr>
          <p:spPr>
            <a:xfrm>
              <a:off x="1295400" y="4427184"/>
              <a:ext cx="6182518" cy="224144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3748" y="4573223"/>
              <a:ext cx="588145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1. What do you see in the picture?</a:t>
              </a:r>
            </a:p>
            <a:p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2. What is it called?</a:t>
              </a:r>
            </a:p>
            <a:p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3. Have you seen it before? Where?</a:t>
              </a:r>
            </a:p>
            <a:p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4. What do we do with it?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737" y="4097049"/>
            <a:ext cx="9144000" cy="609600"/>
            <a:chOff x="0" y="4267200"/>
            <a:chExt cx="9144000" cy="609600"/>
          </a:xfrm>
        </p:grpSpPr>
        <p:sp>
          <p:nvSpPr>
            <p:cNvPr id="8" name="Rectangle 7"/>
            <p:cNvSpPr/>
            <p:nvPr/>
          </p:nvSpPr>
          <p:spPr>
            <a:xfrm>
              <a:off x="0" y="4267200"/>
              <a:ext cx="9144000" cy="6096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735" y="4381312"/>
              <a:ext cx="9002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u="sng" dirty="0" smtClean="0"/>
                <a:t>Look at the picture and the questions. Then ask and answer the questions with your partner.</a:t>
              </a:r>
              <a:endParaRPr lang="en-US" b="1" i="1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359827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27" y="1676400"/>
            <a:ext cx="5817207" cy="362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9196" y="0"/>
            <a:ext cx="5747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B. Text 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reading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79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60454" y="316891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(Noun)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556837"/>
            <a:ext cx="38477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ornamentation,</a:t>
            </a:r>
            <a:endParaRPr lang="en-US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8" y="1241322"/>
            <a:ext cx="3657600" cy="407055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72" y="2919066"/>
            <a:ext cx="2619375" cy="26808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0" name="TextBox 9"/>
          <p:cNvSpPr txBox="1"/>
          <p:nvPr/>
        </p:nvSpPr>
        <p:spPr>
          <a:xfrm>
            <a:off x="-54205" y="6155709"/>
            <a:ext cx="9174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The woman is making ornamentation /</a:t>
            </a:r>
            <a:r>
              <a:rPr lang="en-US" sz="2800" b="1" i="1" u="sng" dirty="0" err="1" smtClean="0">
                <a:latin typeface="Times New Roman" pitchFamily="18" charset="0"/>
                <a:cs typeface="Times New Roman" pitchFamily="18" charset="0"/>
              </a:rPr>
              <a:t>nakshi</a:t>
            </a: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 on the </a:t>
            </a:r>
            <a:r>
              <a:rPr lang="en-US" sz="2800" b="1" i="1" u="sng" dirty="0" err="1" smtClean="0">
                <a:latin typeface="Times New Roman" pitchFamily="18" charset="0"/>
                <a:cs typeface="Times New Roman" pitchFamily="18" charset="0"/>
              </a:rPr>
              <a:t>kantha</a:t>
            </a: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16669691">
            <a:off x="6737591" y="4670213"/>
            <a:ext cx="510210" cy="35375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17204810">
            <a:off x="309543" y="2523523"/>
            <a:ext cx="366180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NAKSHI </a:t>
            </a:r>
            <a:endParaRPr lang="en-U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56212" y="0"/>
            <a:ext cx="366180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NAKSHI </a:t>
            </a:r>
            <a:endParaRPr lang="en-U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33142" y="5036294"/>
            <a:ext cx="3211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embellishment,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42530" y="3276599"/>
            <a:ext cx="4152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beautification; 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colouring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decoration, 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500"/>
                            </p:stCondLst>
                            <p:childTnLst>
                              <p:par>
                                <p:cTn id="147" presetID="30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 animBg="1"/>
      <p:bldP spid="11" grpId="1" animBg="1"/>
      <p:bldP spid="3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5551</TotalTime>
  <Words>1295</Words>
  <Application>Microsoft Office PowerPoint</Application>
  <PresentationFormat>On-screen Show (4:3)</PresentationFormat>
  <Paragraphs>164</Paragraphs>
  <Slides>27</Slides>
  <Notes>23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250</cp:revision>
  <dcterms:created xsi:type="dcterms:W3CDTF">2014-09-26T01:50:54Z</dcterms:created>
  <dcterms:modified xsi:type="dcterms:W3CDTF">2015-06-22T22:37:16Z</dcterms:modified>
</cp:coreProperties>
</file>